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Platypi Medium"/>
      <p:regular r:id="rId18"/>
    </p:embeddedFont>
    <p:embeddedFont>
      <p:font typeface="Platypi Medium"/>
      <p:regular r:id="rId19"/>
    </p:embeddedFont>
    <p:embeddedFont>
      <p:font typeface="Platypi Medium"/>
      <p:regular r:id="rId20"/>
    </p:embeddedFont>
    <p:embeddedFont>
      <p:font typeface="Platypi Medium"/>
      <p:regular r:id="rId21"/>
    </p:embeddedFont>
    <p:embeddedFont>
      <p:font typeface="Source Serif 4"/>
      <p:regular r:id="rId22"/>
    </p:embeddedFont>
    <p:embeddedFont>
      <p:font typeface="Source Serif 4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image" Target="../media/image-7-11.svg"/><Relationship Id="rId12" Type="http://schemas.openxmlformats.org/officeDocument/2006/relationships/slideLayout" Target="../slideLayouts/slideLayout8.xml"/><Relationship Id="rId1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MLE Assessment: Compliance for Customer Communication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Sampada Kulkarni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Date: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February 2026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2152" y="888325"/>
            <a:ext cx="7695009" cy="569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Takeaways &amp; Business Impact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152" y="1751648"/>
            <a:ext cx="1745099" cy="17450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2152" y="3680103"/>
            <a:ext cx="256508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Cost-Conscious Design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022152" y="4053007"/>
            <a:ext cx="3008948" cy="1052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Intelligent filtering achieves 80% cost savings compared to full LLM processing. $27 monthly cost for 5,000 conversations.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455" y="1751648"/>
            <a:ext cx="1745218" cy="17452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14455" y="3680222"/>
            <a:ext cx="3009067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Quality-Focused Validation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214455" y="4338042"/>
            <a:ext cx="3009067" cy="1052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Dual judges with different perspectives catch subtle compliance issues that single-view systems miss.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878" y="1751648"/>
            <a:ext cx="1745099" cy="17450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06878" y="3680103"/>
            <a:ext cx="3008948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Production-Ready Architecture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406878" y="4337923"/>
            <a:ext cx="3008948" cy="1052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Configurable, traceable, and scalable system ready for enterprise deployment with full audit capabilities.</a:t>
            </a:r>
            <a:endParaRPr lang="en-US" sz="14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9182" y="1751648"/>
            <a:ext cx="1745218" cy="17452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599182" y="3680222"/>
            <a:ext cx="228004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Iterative Excellence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0599182" y="4053126"/>
            <a:ext cx="3009067" cy="1052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Six design versions progressively solved real limitations, demonstrating rigorous engineering discipline.</a:t>
            </a:r>
            <a:endParaRPr lang="en-US" sz="1400" dirty="0"/>
          </a:p>
        </p:txBody>
      </p:sp>
      <p:sp>
        <p:nvSpPr>
          <p:cNvPr id="15" name="Shape 9"/>
          <p:cNvSpPr/>
          <p:nvPr/>
        </p:nvSpPr>
        <p:spPr>
          <a:xfrm>
            <a:off x="890826" y="5556052"/>
            <a:ext cx="6333173" cy="1785223"/>
          </a:xfrm>
          <a:prstGeom prst="roundRect">
            <a:avLst>
              <a:gd name="adj" fmla="val 1533"/>
            </a:avLst>
          </a:prstGeom>
          <a:solidFill>
            <a:srgbClr val="3E2513"/>
          </a:solidFill>
          <a:ln/>
        </p:spPr>
      </p:sp>
      <p:sp>
        <p:nvSpPr>
          <p:cNvPr id="16" name="Text 10"/>
          <p:cNvSpPr/>
          <p:nvPr/>
        </p:nvSpPr>
        <p:spPr>
          <a:xfrm>
            <a:off x="1073229" y="5702737"/>
            <a:ext cx="228004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Strategic Trade-offs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073229" y="6134338"/>
            <a:ext cx="5968365" cy="1155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Chose 92% automation over 100% to optimise cost-quality balance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Accepted 1.5s latency for dual validation quality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Semantic matching captures most paraphrases effectively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7545348" y="5702737"/>
            <a:ext cx="228004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Next Steps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545348" y="6134338"/>
            <a:ext cx="6070521" cy="892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Fine-tune SBERT on compliance-specific conversation data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Implement embedding caching for repeated phrases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Add real-time monitoring dashboards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Thank you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99116"/>
            <a:ext cx="1654731" cy="426244"/>
          </a:xfrm>
          <a:prstGeom prst="roundRect">
            <a:avLst>
              <a:gd name="adj" fmla="val 6386"/>
            </a:avLst>
          </a:prstGeom>
          <a:solidFill>
            <a:srgbClr val="F3E3D8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621512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567101"/>
            <a:ext cx="111037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CHALLENGE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016085"/>
            <a:ext cx="76400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Compliance Imperative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630436" y="3065026"/>
            <a:ext cx="6571417" cy="3665458"/>
          </a:xfrm>
          <a:prstGeom prst="roundRect">
            <a:avLst>
              <a:gd name="adj" fmla="val 928"/>
            </a:avLst>
          </a:prstGeom>
          <a:solidFill>
            <a:srgbClr val="3E2513"/>
          </a:solidFill>
          <a:ln/>
        </p:spPr>
      </p:sp>
      <p:sp>
        <p:nvSpPr>
          <p:cNvPr id="7" name="Text 4"/>
          <p:cNvSpPr/>
          <p:nvPr/>
        </p:nvSpPr>
        <p:spPr>
          <a:xfrm>
            <a:off x="857250" y="32918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57250" y="3872984"/>
            <a:ext cx="61177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Collections agents must engage customers whilst staying fully compliant with FDCPA regulations. The system must handle 5,000 conversations daily in production.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3291840"/>
            <a:ext cx="30137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Critical Requirements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3872984"/>
            <a:ext cx="6244709" cy="2778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Detect compliance violations with complete traceability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Classify customer situations accurately (product loss vs substandard service)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Minimise operational costs whilst maintaining high accuracy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Deploy production-ready architecture that scales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829" y="1001435"/>
            <a:ext cx="10573822" cy="596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Design Evolution: Six Iterations to Excellence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27829" y="1919407"/>
            <a:ext cx="13174742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Each iteration identified and solved real architectural limitations, progressively optimising for cost, accuracy, and production readiness.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27829" y="2381488"/>
            <a:ext cx="13174742" cy="4846558"/>
          </a:xfrm>
          <a:prstGeom prst="roundRect">
            <a:avLst>
              <a:gd name="adj" fmla="val 59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35449" y="2389108"/>
            <a:ext cx="13159502" cy="4892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26783" y="2493050"/>
            <a:ext cx="158829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Version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2904411" y="2493050"/>
            <a:ext cx="2900482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Approach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194227" y="2493050"/>
            <a:ext cx="355842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Key Problem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10141982" y="2493050"/>
            <a:ext cx="158448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Cost Impact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12115800" y="2493050"/>
            <a:ext cx="158829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Status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735449" y="2878336"/>
            <a:ext cx="13159502" cy="7705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6783" y="2982277"/>
            <a:ext cx="158829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v1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2904411" y="2982277"/>
            <a:ext cx="2900482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Regex + LLM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194227" y="2982277"/>
            <a:ext cx="3558421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Missed paraphrased violations, 40% routed to expensive LLM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0141982" y="2982277"/>
            <a:ext cx="158448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$0.10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12115800" y="2982277"/>
            <a:ext cx="158829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Rejected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735449" y="3648908"/>
            <a:ext cx="13159502" cy="7705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26783" y="3752850"/>
            <a:ext cx="158829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v2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2904411" y="3752850"/>
            <a:ext cx="2900482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SBERT + LLM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6194227" y="3752850"/>
            <a:ext cx="3558421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Single decision point created failure risk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10141982" y="3752850"/>
            <a:ext cx="158448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$0.05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12115800" y="3752850"/>
            <a:ext cx="158829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Improved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735449" y="4419481"/>
            <a:ext cx="13159502" cy="7705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26783" y="4523423"/>
            <a:ext cx="158829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v3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2904411" y="4523423"/>
            <a:ext cx="2900482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Role-based LLMs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6194227" y="4523423"/>
            <a:ext cx="3558421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Struggled with borderline compliance cases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10141982" y="4523423"/>
            <a:ext cx="158448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$0.05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12115800" y="4523423"/>
            <a:ext cx="158829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Improved</a:t>
            </a:r>
            <a:endParaRPr lang="en-US" sz="1500" dirty="0"/>
          </a:p>
        </p:txBody>
      </p:sp>
      <p:sp>
        <p:nvSpPr>
          <p:cNvPr id="29" name="Shape 27"/>
          <p:cNvSpPr/>
          <p:nvPr/>
        </p:nvSpPr>
        <p:spPr>
          <a:xfrm>
            <a:off x="735449" y="5190053"/>
            <a:ext cx="13159502" cy="7705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26783" y="5293995"/>
            <a:ext cx="158829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v4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2904411" y="5293995"/>
            <a:ext cx="2900482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Confidence scoring</a:t>
            </a:r>
            <a:endParaRPr lang="en-US" sz="1500" dirty="0"/>
          </a:p>
        </p:txBody>
      </p:sp>
      <p:sp>
        <p:nvSpPr>
          <p:cNvPr id="32" name="Text 30"/>
          <p:cNvSpPr/>
          <p:nvPr/>
        </p:nvSpPr>
        <p:spPr>
          <a:xfrm>
            <a:off x="6194227" y="5293995"/>
            <a:ext cx="3558421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Excessive human review reduced efficiency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10141982" y="5293995"/>
            <a:ext cx="158448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$0.05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12115800" y="5293995"/>
            <a:ext cx="158829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Improved</a:t>
            </a:r>
            <a:endParaRPr lang="en-US" sz="1500" dirty="0"/>
          </a:p>
        </p:txBody>
      </p:sp>
      <p:sp>
        <p:nvSpPr>
          <p:cNvPr id="35" name="Shape 33"/>
          <p:cNvSpPr/>
          <p:nvPr/>
        </p:nvSpPr>
        <p:spPr>
          <a:xfrm>
            <a:off x="735449" y="5960626"/>
            <a:ext cx="13159502" cy="7705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926783" y="6064568"/>
            <a:ext cx="158829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v5</a:t>
            </a:r>
            <a:endParaRPr lang="en-US" sz="1500" dirty="0"/>
          </a:p>
        </p:txBody>
      </p:sp>
      <p:sp>
        <p:nvSpPr>
          <p:cNvPr id="37" name="Text 35"/>
          <p:cNvSpPr/>
          <p:nvPr/>
        </p:nvSpPr>
        <p:spPr>
          <a:xfrm>
            <a:off x="2904411" y="6064568"/>
            <a:ext cx="2900482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Dual-judge voting</a:t>
            </a:r>
            <a:endParaRPr lang="en-US" sz="1500" dirty="0"/>
          </a:p>
        </p:txBody>
      </p:sp>
      <p:sp>
        <p:nvSpPr>
          <p:cNvPr id="38" name="Text 36"/>
          <p:cNvSpPr/>
          <p:nvPr/>
        </p:nvSpPr>
        <p:spPr>
          <a:xfrm>
            <a:off x="6194227" y="6064568"/>
            <a:ext cx="3558421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Both judges shared identical perspective</a:t>
            </a:r>
            <a:endParaRPr lang="en-US" sz="1500" dirty="0"/>
          </a:p>
        </p:txBody>
      </p:sp>
      <p:sp>
        <p:nvSpPr>
          <p:cNvPr id="39" name="Text 37"/>
          <p:cNvSpPr/>
          <p:nvPr/>
        </p:nvSpPr>
        <p:spPr>
          <a:xfrm>
            <a:off x="10141982" y="6064568"/>
            <a:ext cx="158448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$0.10</a:t>
            </a:r>
            <a:endParaRPr lang="en-US" sz="1500" dirty="0"/>
          </a:p>
        </p:txBody>
      </p:sp>
      <p:sp>
        <p:nvSpPr>
          <p:cNvPr id="40" name="Text 38"/>
          <p:cNvSpPr/>
          <p:nvPr/>
        </p:nvSpPr>
        <p:spPr>
          <a:xfrm>
            <a:off x="12115800" y="6064568"/>
            <a:ext cx="158829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Rejected</a:t>
            </a:r>
            <a:endParaRPr lang="en-US" sz="1500" dirty="0"/>
          </a:p>
        </p:txBody>
      </p:sp>
      <p:sp>
        <p:nvSpPr>
          <p:cNvPr id="41" name="Shape 39"/>
          <p:cNvSpPr/>
          <p:nvPr/>
        </p:nvSpPr>
        <p:spPr>
          <a:xfrm>
            <a:off x="735449" y="6731198"/>
            <a:ext cx="13159502" cy="4892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926783" y="6835140"/>
            <a:ext cx="158829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highlight>
                  <a:srgbClr val="F3E3D8"/>
                </a:highlight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v6</a:t>
            </a:r>
            <a:endParaRPr lang="en-US" sz="1500" dirty="0"/>
          </a:p>
        </p:txBody>
      </p:sp>
      <p:sp>
        <p:nvSpPr>
          <p:cNvPr id="43" name="Text 41"/>
          <p:cNvSpPr/>
          <p:nvPr/>
        </p:nvSpPr>
        <p:spPr>
          <a:xfrm>
            <a:off x="2904411" y="6835140"/>
            <a:ext cx="2900482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highlight>
                  <a:srgbClr val="F3E3D8"/>
                </a:highlight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Different perspectives</a:t>
            </a:r>
            <a:endParaRPr lang="en-US" sz="1500" dirty="0"/>
          </a:p>
        </p:txBody>
      </p:sp>
      <p:sp>
        <p:nvSpPr>
          <p:cNvPr id="44" name="Text 42"/>
          <p:cNvSpPr/>
          <p:nvPr/>
        </p:nvSpPr>
        <p:spPr>
          <a:xfrm>
            <a:off x="6194227" y="6835140"/>
            <a:ext cx="355842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highlight>
                  <a:srgbClr val="F3E3D8"/>
                </a:highlight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Solved all limitations</a:t>
            </a:r>
            <a:endParaRPr lang="en-US" sz="1500" dirty="0"/>
          </a:p>
        </p:txBody>
      </p:sp>
      <p:sp>
        <p:nvSpPr>
          <p:cNvPr id="45" name="Text 43"/>
          <p:cNvSpPr/>
          <p:nvPr/>
        </p:nvSpPr>
        <p:spPr>
          <a:xfrm>
            <a:off x="10141982" y="6835140"/>
            <a:ext cx="158448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highlight>
                  <a:srgbClr val="F3E3D8"/>
                </a:highlight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$0.05</a:t>
            </a:r>
            <a:endParaRPr lang="en-US" sz="1500" dirty="0"/>
          </a:p>
        </p:txBody>
      </p:sp>
      <p:sp>
        <p:nvSpPr>
          <p:cNvPr id="46" name="Text 44"/>
          <p:cNvSpPr/>
          <p:nvPr/>
        </p:nvSpPr>
        <p:spPr>
          <a:xfrm>
            <a:off x="12115800" y="6835140"/>
            <a:ext cx="158829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04C49"/>
                </a:solidFill>
                <a:highlight>
                  <a:srgbClr val="F3E3D8"/>
                </a:highlight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✓ Optimal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54566" y="1264325"/>
            <a:ext cx="1423987" cy="290870"/>
          </a:xfrm>
          <a:prstGeom prst="roundRect">
            <a:avLst>
              <a:gd name="adj" fmla="val 6697"/>
            </a:avLst>
          </a:prstGeom>
          <a:noFill/>
          <a:ln w="7620">
            <a:solidFill>
              <a:srgbClr val="3E2513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9579" y="1344811"/>
            <a:ext cx="129778" cy="1297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4247" y="1320641"/>
            <a:ext cx="1019294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00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ARCHITECTURE</a:t>
            </a:r>
            <a:endParaRPr lang="en-US" sz="1000" dirty="0"/>
          </a:p>
        </p:txBody>
      </p:sp>
      <p:sp>
        <p:nvSpPr>
          <p:cNvPr id="6" name="Text 2"/>
          <p:cNvSpPr/>
          <p:nvPr/>
        </p:nvSpPr>
        <p:spPr>
          <a:xfrm>
            <a:off x="6054566" y="1601629"/>
            <a:ext cx="5124450" cy="507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Two-Layer Hybrid System</a:t>
            </a:r>
            <a:endParaRPr lang="en-US" sz="3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566" y="2283143"/>
            <a:ext cx="486966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57618" y="2445425"/>
            <a:ext cx="262985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Layer 1: Semantic Analysis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6657618" y="2768679"/>
            <a:ext cx="7404616" cy="445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SBERT technology processes conversations instantly at zero cost. Handles approximately 80% of cases autonomously with high confidence scoring.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049" y="3492818"/>
            <a:ext cx="486966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01101" y="3655100"/>
            <a:ext cx="2865715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Layer 2: Dual LLM Validation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6901101" y="3978354"/>
            <a:ext cx="7161133" cy="445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When confidence is low, two specialised judges validate independently: one strict on rules, one empathetic on experience. Processes the remaining 20% of conversations.</a:t>
            </a:r>
            <a:endParaRPr lang="en-US" sz="12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532" y="4702493"/>
            <a:ext cx="486966" cy="11430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44583" y="4864775"/>
            <a:ext cx="2029182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Human Review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7144583" y="5188029"/>
            <a:ext cx="6917650" cy="445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Only 8% of cases require human intervention for genuinely ambiguous scenarios, optimising expert time for complex decisions.</a:t>
            </a:r>
            <a:endParaRPr lang="en-US" sz="1250" dirty="0"/>
          </a:p>
        </p:txBody>
      </p:sp>
      <p:sp>
        <p:nvSpPr>
          <p:cNvPr id="16" name="Text 9"/>
          <p:cNvSpPr/>
          <p:nvPr/>
        </p:nvSpPr>
        <p:spPr>
          <a:xfrm>
            <a:off x="6054566" y="6007775"/>
            <a:ext cx="3931206" cy="535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4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92%</a:t>
            </a:r>
            <a:endParaRPr lang="en-US" sz="4200" dirty="0"/>
          </a:p>
        </p:txBody>
      </p:sp>
      <p:sp>
        <p:nvSpPr>
          <p:cNvPr id="17" name="Text 10"/>
          <p:cNvSpPr/>
          <p:nvPr/>
        </p:nvSpPr>
        <p:spPr>
          <a:xfrm>
            <a:off x="6955274" y="6711553"/>
            <a:ext cx="2129671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Automated Decisions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10130909" y="6007775"/>
            <a:ext cx="3931325" cy="535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4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$0.0013</a:t>
            </a:r>
            <a:endParaRPr lang="en-US" sz="4200" dirty="0"/>
          </a:p>
        </p:txBody>
      </p:sp>
      <p:sp>
        <p:nvSpPr>
          <p:cNvPr id="19" name="Text 12"/>
          <p:cNvSpPr/>
          <p:nvPr/>
        </p:nvSpPr>
        <p:spPr>
          <a:xfrm>
            <a:off x="10991493" y="6711553"/>
            <a:ext cx="2210038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Cost Per Conversation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60402" y="1224201"/>
            <a:ext cx="818555" cy="242054"/>
          </a:xfrm>
          <a:prstGeom prst="roundRect">
            <a:avLst>
              <a:gd name="adj" fmla="val 7264"/>
            </a:avLst>
          </a:prstGeom>
          <a:solidFill>
            <a:srgbClr val="F3E3D8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348270" y="1286589"/>
            <a:ext cx="117157" cy="1171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24006" y="1268135"/>
            <a:ext cx="467082" cy="154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LAYER 1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2260402" y="1503998"/>
            <a:ext cx="6910864" cy="457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Semantic Matching: Beyond Keywords</a:t>
            </a:r>
            <a:endParaRPr lang="en-US" sz="2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402" y="2210157"/>
            <a:ext cx="6446044" cy="36527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71491" y="2358628"/>
            <a:ext cx="3305889" cy="457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Why SBERT Over Traditional Keywords?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9071491" y="2910840"/>
            <a:ext cx="3305889" cy="964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Keyword matching fails on paraphrased violations. SBERT embeddings capture semantic meaning, catching "legal action" and "escalate to legal" just as effectively as "sue you".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9071491" y="3969782"/>
            <a:ext cx="1831419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Processing Pipeline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9071491" y="4293156"/>
            <a:ext cx="3305889" cy="1482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Font typeface="+mj-lt"/>
              <a:buAutoNum type="arabicPeriod" startAt="1"/>
            </a:pP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Embed violation examples once (reusable)</a:t>
            </a:r>
            <a:endParaRPr lang="en-US" sz="1150" dirty="0"/>
          </a:p>
          <a:p>
            <a:pPr algn="l" marL="342900" indent="-342900">
              <a:lnSpc>
                <a:spcPts val="1500"/>
              </a:lnSpc>
              <a:buSzPct val="100000"/>
              <a:buFont typeface="+mj-lt"/>
              <a:buAutoNum type="arabicPeriod" startAt="2"/>
            </a:pP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For each conversation, embed agent messages</a:t>
            </a:r>
            <a:endParaRPr lang="en-US" sz="1150" dirty="0"/>
          </a:p>
          <a:p>
            <a:pPr algn="l" marL="342900" indent="-342900">
              <a:lnSpc>
                <a:spcPts val="1500"/>
              </a:lnSpc>
              <a:buSzPct val="100000"/>
              <a:buFont typeface="+mj-lt"/>
              <a:buAutoNum type="arabicPeriod" startAt="3"/>
            </a:pP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Calculate cosine similarity (0–1 scale)</a:t>
            </a:r>
            <a:endParaRPr lang="en-US" sz="1150" dirty="0"/>
          </a:p>
          <a:p>
            <a:pPr algn="l" marL="342900" indent="-342900">
              <a:lnSpc>
                <a:spcPts val="1500"/>
              </a:lnSpc>
              <a:buSzPct val="100000"/>
              <a:buFont typeface="+mj-lt"/>
              <a:buAutoNum type="arabicPeriod" startAt="4"/>
            </a:pP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Flag violations when similarity ≥ 0.60</a:t>
            </a:r>
            <a:endParaRPr lang="en-US" sz="1150" dirty="0"/>
          </a:p>
          <a:p>
            <a:pPr algn="l" marL="342900" indent="-342900">
              <a:lnSpc>
                <a:spcPts val="1500"/>
              </a:lnSpc>
              <a:buSzPct val="100000"/>
              <a:buFont typeface="+mj-lt"/>
              <a:buAutoNum type="arabicPeriod" startAt="5"/>
            </a:pP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Auto-decide when confidence exceeds severity threshold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2260402" y="6148983"/>
            <a:ext cx="3291007" cy="483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3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81%</a:t>
            </a:r>
            <a:endParaRPr lang="en-US" sz="3800" dirty="0"/>
          </a:p>
        </p:txBody>
      </p:sp>
      <p:sp>
        <p:nvSpPr>
          <p:cNvPr id="12" name="Text 8"/>
          <p:cNvSpPr/>
          <p:nvPr/>
        </p:nvSpPr>
        <p:spPr>
          <a:xfrm>
            <a:off x="2990136" y="6776561"/>
            <a:ext cx="1831419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Auto-Decided Cases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5669637" y="6148983"/>
            <a:ext cx="3291007" cy="483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3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$0</a:t>
            </a:r>
            <a:endParaRPr lang="en-US" sz="3800" dirty="0"/>
          </a:p>
        </p:txBody>
      </p:sp>
      <p:sp>
        <p:nvSpPr>
          <p:cNvPr id="14" name="Text 10"/>
          <p:cNvSpPr/>
          <p:nvPr/>
        </p:nvSpPr>
        <p:spPr>
          <a:xfrm>
            <a:off x="6399371" y="6776561"/>
            <a:ext cx="1831419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Processing Cost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9078873" y="6148983"/>
            <a:ext cx="3291007" cy="483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3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5s</a:t>
            </a:r>
            <a:endParaRPr lang="en-US" sz="3800" dirty="0"/>
          </a:p>
        </p:txBody>
      </p:sp>
      <p:sp>
        <p:nvSpPr>
          <p:cNvPr id="16" name="Text 12"/>
          <p:cNvSpPr/>
          <p:nvPr/>
        </p:nvSpPr>
        <p:spPr>
          <a:xfrm>
            <a:off x="9808607" y="6776561"/>
            <a:ext cx="1831419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Average Latency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4863"/>
            <a:ext cx="106914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Severity-Based Confidence Thresholds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72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Higher-stakes violations demand higher confidence before automated decisions. This risk-adjusted approach prevents costly false positives on critical regulatory issues.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48226"/>
            <a:ext cx="3090505" cy="2894648"/>
          </a:xfrm>
          <a:prstGeom prst="roundRect">
            <a:avLst>
              <a:gd name="adj" fmla="val 1175"/>
            </a:avLst>
          </a:prstGeom>
          <a:solidFill>
            <a:srgbClr val="F9F7F7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175040"/>
            <a:ext cx="2636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Critical: 85%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665458"/>
            <a:ext cx="26368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Legal threats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0604" y="4164449"/>
            <a:ext cx="263687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Cannot afford false positives—regulatory consequences are severe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4111109" y="2948226"/>
            <a:ext cx="3090624" cy="2894648"/>
          </a:xfrm>
          <a:prstGeom prst="roundRect">
            <a:avLst>
              <a:gd name="adj" fmla="val 1175"/>
            </a:avLst>
          </a:prstGeom>
          <a:solidFill>
            <a:srgbClr val="F9F7F7"/>
          </a:solidFill>
          <a:ln/>
        </p:spPr>
      </p:sp>
      <p:sp>
        <p:nvSpPr>
          <p:cNvPr id="9" name="Text 7"/>
          <p:cNvSpPr/>
          <p:nvPr/>
        </p:nvSpPr>
        <p:spPr>
          <a:xfrm>
            <a:off x="4337923" y="3175040"/>
            <a:ext cx="2636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High: 80%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337923" y="3665458"/>
            <a:ext cx="26369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Harassment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337923" y="4164449"/>
            <a:ext cx="26369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Significant compliance risk requires careful validation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2948226"/>
            <a:ext cx="3090624" cy="2894648"/>
          </a:xfrm>
          <a:prstGeom prst="roundRect">
            <a:avLst>
              <a:gd name="adj" fmla="val 1175"/>
            </a:avLst>
          </a:prstGeom>
          <a:solidFill>
            <a:srgbClr val="F9F7F7"/>
          </a:solidFill>
          <a:ln/>
        </p:spPr>
      </p:sp>
      <p:sp>
        <p:nvSpPr>
          <p:cNvPr id="13" name="Text 11"/>
          <p:cNvSpPr/>
          <p:nvPr/>
        </p:nvSpPr>
        <p:spPr>
          <a:xfrm>
            <a:off x="7655362" y="3175040"/>
            <a:ext cx="2636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Medium: 75%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3665458"/>
            <a:ext cx="26369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Pressure tactics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655362" y="4164449"/>
            <a:ext cx="26369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Moderate risk justifies balanced threshold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10745986" y="2948226"/>
            <a:ext cx="3090624" cy="2894648"/>
          </a:xfrm>
          <a:prstGeom prst="roundRect">
            <a:avLst>
              <a:gd name="adj" fmla="val 1175"/>
            </a:avLst>
          </a:prstGeom>
          <a:solidFill>
            <a:srgbClr val="F9F7F7"/>
          </a:solidFill>
          <a:ln/>
        </p:spPr>
      </p:sp>
      <p:sp>
        <p:nvSpPr>
          <p:cNvPr id="17" name="Text 15"/>
          <p:cNvSpPr/>
          <p:nvPr/>
        </p:nvSpPr>
        <p:spPr>
          <a:xfrm>
            <a:off x="10972800" y="3175040"/>
            <a:ext cx="2636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Compliant: 70%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0972800" y="3665458"/>
            <a:ext cx="26369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Acceptable behaviour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972800" y="4164449"/>
            <a:ext cx="26369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More lenient threshold reduces unnecessary escalation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098024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EDD5C4"/>
          </a:solidFill>
          <a:ln/>
        </p:spPr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442115"/>
            <a:ext cx="283488" cy="226814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1530906" y="6381512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Impact: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 false positive on "legal threat" triggers major regulatory concerns, whilst a false positive on "compliant" merely represents a missed training opportunity. Adaptive thresholds reflect this reality.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03189" y="769739"/>
            <a:ext cx="923568" cy="291346"/>
          </a:xfrm>
          <a:prstGeom prst="roundRect">
            <a:avLst>
              <a:gd name="adj" fmla="val 6700"/>
            </a:avLst>
          </a:prstGeom>
          <a:noFill/>
          <a:ln w="7620">
            <a:solidFill>
              <a:srgbClr val="3E2513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08321" y="850344"/>
            <a:ext cx="130016" cy="1300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03346" y="826056"/>
            <a:ext cx="518279" cy="178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00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LAYER 2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1703189" y="1107638"/>
            <a:ext cx="9547027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Dual Judge System: Two Perspectives, One Goal</a:t>
            </a:r>
            <a:endParaRPr lang="en-US" sz="3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189" y="1922145"/>
            <a:ext cx="7156609" cy="35818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35364" y="3461958"/>
            <a:ext cx="1344097" cy="402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Low Customer Experience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4199580" y="5199052"/>
            <a:ext cx="2167066" cy="201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Low Regulatory Confidence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7476376" y="3461958"/>
            <a:ext cx="1344097" cy="402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High Customer Experience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4174669" y="2069156"/>
            <a:ext cx="2208734" cy="201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High Regulatory Confidence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3708614" y="4425794"/>
            <a:ext cx="1379845" cy="276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Empathetic Reject - Harmful UX</a:t>
            </a:r>
            <a:endParaRPr lang="en-US" sz="10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6441" y="3969793"/>
            <a:ext cx="200185" cy="20018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603219" y="4432944"/>
            <a:ext cx="1379845" cy="276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Strict Reject - Noncompliant</a:t>
            </a:r>
            <a:endParaRPr lang="en-US" sz="10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3049" y="3974038"/>
            <a:ext cx="200185" cy="20018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603219" y="3110295"/>
            <a:ext cx="1379845" cy="276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Empathetic Approve - Good Experience</a:t>
            </a:r>
            <a:endParaRPr lang="en-US" sz="10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3049" y="2651389"/>
            <a:ext cx="200185" cy="20018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3665717" y="3110295"/>
            <a:ext cx="1379845" cy="276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Strict Approve - Meets Regulations</a:t>
            </a:r>
            <a:endParaRPr lang="en-US" sz="10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55547" y="2651389"/>
            <a:ext cx="200185" cy="20018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03189" y="5635228"/>
            <a:ext cx="7156609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Different perspectives catch what single-view systems miss. When judges disagree, the system flags genuinely borderline behaviour for human review.</a:t>
            </a:r>
            <a:endParaRPr lang="en-US" sz="1250" dirty="0"/>
          </a:p>
        </p:txBody>
      </p:sp>
      <p:sp>
        <p:nvSpPr>
          <p:cNvPr id="20" name="Text 12"/>
          <p:cNvSpPr/>
          <p:nvPr/>
        </p:nvSpPr>
        <p:spPr>
          <a:xfrm>
            <a:off x="9264134" y="3242310"/>
            <a:ext cx="2033230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Decision Logic</a:t>
            </a:r>
            <a:endParaRPr lang="en-US" sz="1600" dirty="0"/>
          </a:p>
        </p:txBody>
      </p:sp>
      <p:sp>
        <p:nvSpPr>
          <p:cNvPr id="21" name="Text 13"/>
          <p:cNvSpPr/>
          <p:nvPr/>
        </p:nvSpPr>
        <p:spPr>
          <a:xfrm>
            <a:off x="9264134" y="3613071"/>
            <a:ext cx="3670459" cy="1198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Both agree + confidence ≥ 75% → Auto-validate</a:t>
            </a:r>
            <a:endParaRPr lang="en-US" sz="125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Both agree + confidence &lt; 75% → Human review</a:t>
            </a:r>
            <a:endParaRPr lang="en-US" sz="125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Judges disagree → Human review</a:t>
            </a:r>
            <a:endParaRPr lang="en-US" sz="1250" dirty="0"/>
          </a:p>
        </p:txBody>
      </p:sp>
      <p:sp>
        <p:nvSpPr>
          <p:cNvPr id="22" name="Shape 14"/>
          <p:cNvSpPr/>
          <p:nvPr/>
        </p:nvSpPr>
        <p:spPr>
          <a:xfrm>
            <a:off x="1703189" y="6318052"/>
            <a:ext cx="5553670" cy="1141809"/>
          </a:xfrm>
          <a:prstGeom prst="roundRect">
            <a:avLst>
              <a:gd name="adj" fmla="val 213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23" name="Text 15"/>
          <p:cNvSpPr/>
          <p:nvPr/>
        </p:nvSpPr>
        <p:spPr>
          <a:xfrm>
            <a:off x="1888688" y="6503551"/>
            <a:ext cx="2639258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Judge 1: Strict Compliance</a:t>
            </a:r>
            <a:endParaRPr lang="en-US" sz="1600" dirty="0"/>
          </a:p>
        </p:txBody>
      </p:sp>
      <p:sp>
        <p:nvSpPr>
          <p:cNvPr id="24" name="Text 16"/>
          <p:cNvSpPr/>
          <p:nvPr/>
        </p:nvSpPr>
        <p:spPr>
          <a:xfrm>
            <a:off x="1888688" y="6827639"/>
            <a:ext cx="5182672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Focuses exclusively on regulatory violations, ignoring tone and empathy. Catches clear breaches of FDCPA rules.</a:t>
            </a:r>
            <a:endParaRPr lang="en-US" sz="1250" dirty="0"/>
          </a:p>
        </p:txBody>
      </p:sp>
      <p:sp>
        <p:nvSpPr>
          <p:cNvPr id="25" name="Shape 17"/>
          <p:cNvSpPr/>
          <p:nvPr/>
        </p:nvSpPr>
        <p:spPr>
          <a:xfrm>
            <a:off x="7373422" y="6318052"/>
            <a:ext cx="5553670" cy="1141809"/>
          </a:xfrm>
          <a:prstGeom prst="roundRect">
            <a:avLst>
              <a:gd name="adj" fmla="val 213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26" name="Text 18"/>
          <p:cNvSpPr/>
          <p:nvPr/>
        </p:nvSpPr>
        <p:spPr>
          <a:xfrm>
            <a:off x="7558921" y="6503551"/>
            <a:ext cx="3267075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Judge 2: Empathetic Compliance</a:t>
            </a:r>
            <a:endParaRPr lang="en-US" sz="1600" dirty="0"/>
          </a:p>
        </p:txBody>
      </p:sp>
      <p:sp>
        <p:nvSpPr>
          <p:cNvPr id="27" name="Text 19"/>
          <p:cNvSpPr/>
          <p:nvPr/>
        </p:nvSpPr>
        <p:spPr>
          <a:xfrm>
            <a:off x="7558921" y="6827639"/>
            <a:ext cx="5182672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Evaluates both rules and customer experience. Identifies poor service alongside violations.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8409" y="1432203"/>
            <a:ext cx="1478756" cy="300752"/>
          </a:xfrm>
          <a:prstGeom prst="roundRect">
            <a:avLst>
              <a:gd name="adj" fmla="val 6937"/>
            </a:avLst>
          </a:prstGeom>
          <a:solidFill>
            <a:srgbClr val="F3E3D8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708" y="1513046"/>
            <a:ext cx="139065" cy="1390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21306" y="1484352"/>
            <a:ext cx="1061561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PERFORMANCE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608409" y="1786176"/>
            <a:ext cx="6559153" cy="543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Results &amp; System Performance</a:t>
            </a:r>
            <a:endParaRPr lang="en-US" sz="3400" dirty="0"/>
          </a:p>
        </p:txBody>
      </p:sp>
      <p:sp>
        <p:nvSpPr>
          <p:cNvPr id="7" name="Text 3"/>
          <p:cNvSpPr/>
          <p:nvPr/>
        </p:nvSpPr>
        <p:spPr>
          <a:xfrm>
            <a:off x="608409" y="2529245"/>
            <a:ext cx="7927181" cy="491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Test dataset comprised 200 conversations with randomised distribution across violation types and severity levels.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08409" y="3170396"/>
            <a:ext cx="173831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01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608409" y="3443049"/>
            <a:ext cx="3896916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0" name="Text 6"/>
          <p:cNvSpPr/>
          <p:nvPr/>
        </p:nvSpPr>
        <p:spPr>
          <a:xfrm>
            <a:off x="608409" y="3575685"/>
            <a:ext cx="217324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Layer 1 Processing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608409" y="3927157"/>
            <a:ext cx="3896916" cy="98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Processed all 200 conversations. Auto-decided 162 cases (81%) with zero cost. Sent 38 low-confidence cases (19%) to Layer 2. Average processing time: 5 seconds.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4638556" y="3170396"/>
            <a:ext cx="173831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4638556" y="3443049"/>
            <a:ext cx="3897035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4" name="Text 10"/>
          <p:cNvSpPr/>
          <p:nvPr/>
        </p:nvSpPr>
        <p:spPr>
          <a:xfrm>
            <a:off x="4638556" y="3575685"/>
            <a:ext cx="217324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Layer 2 Validation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4638556" y="3927157"/>
            <a:ext cx="3897035" cy="1228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Processed 38 conversations through dual judges. Validated 30 cases automatically (79%). Escalated 8 genuinely ambiguous cases (21%) to human review. Average processing time: 60 seconds.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608409" y="5418892"/>
            <a:ext cx="173831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7" name="Shape 13"/>
          <p:cNvSpPr/>
          <p:nvPr/>
        </p:nvSpPr>
        <p:spPr>
          <a:xfrm>
            <a:off x="608409" y="5691545"/>
            <a:ext cx="7927181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8" name="Text 14"/>
          <p:cNvSpPr/>
          <p:nvPr/>
        </p:nvSpPr>
        <p:spPr>
          <a:xfrm>
            <a:off x="608409" y="5824180"/>
            <a:ext cx="2764631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Combined System Results</a:t>
            </a:r>
            <a:endParaRPr lang="en-US" sz="1700" dirty="0"/>
          </a:p>
        </p:txBody>
      </p:sp>
      <p:sp>
        <p:nvSpPr>
          <p:cNvPr id="19" name="Text 15"/>
          <p:cNvSpPr/>
          <p:nvPr/>
        </p:nvSpPr>
        <p:spPr>
          <a:xfrm>
            <a:off x="608409" y="6175653"/>
            <a:ext cx="7927181" cy="491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Achieved 92% automation rate with only 8% requiring human review. Total cost per conversation: $0.05. System maintains full traceability for regulatory audits.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40199"/>
            <a:ext cx="12181046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Production-Ready Technical Implementation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9383" y="1882616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Technology Stack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79383" y="2449116"/>
            <a:ext cx="6264235" cy="3481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Layer 1: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Sentence-BERT (all-MiniLM-L6-v2) with 384-dimensional embeddings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Layer 2: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GPT-4o-mini for both judges with JSON structured output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Configuration: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JSON files enabling threshold adjustments without code changes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Prompts: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Markdown files under version control with testability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Outputs: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JSON for machines, Excel for humans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594402" y="1910001"/>
            <a:ext cx="3022759" cy="2131457"/>
          </a:xfrm>
          <a:prstGeom prst="roundRect">
            <a:avLst>
              <a:gd name="adj" fmla="val 6864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563922" y="1910001"/>
            <a:ext cx="121920" cy="2131457"/>
          </a:xfrm>
          <a:prstGeom prst="roundRect">
            <a:avLst>
              <a:gd name="adj" fmla="val 27400"/>
            </a:avLst>
          </a:prstGeom>
          <a:solidFill>
            <a:srgbClr val="3E2513"/>
          </a:solidFill>
          <a:ln/>
        </p:spPr>
      </p:sp>
      <p:sp>
        <p:nvSpPr>
          <p:cNvPr id="7" name="Text 5"/>
          <p:cNvSpPr/>
          <p:nvPr/>
        </p:nvSpPr>
        <p:spPr>
          <a:xfrm>
            <a:off x="7938968" y="2163128"/>
            <a:ext cx="2425065" cy="695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Schema-Driven Validation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938968" y="3077528"/>
            <a:ext cx="2425065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Validates against API contracts in docs/api/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0835759" y="1910001"/>
            <a:ext cx="3022878" cy="2131457"/>
          </a:xfrm>
          <a:prstGeom prst="roundRect">
            <a:avLst>
              <a:gd name="adj" fmla="val 6864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10805279" y="1910001"/>
            <a:ext cx="121920" cy="2131457"/>
          </a:xfrm>
          <a:prstGeom prst="roundRect">
            <a:avLst>
              <a:gd name="adj" fmla="val 27400"/>
            </a:avLst>
          </a:prstGeom>
          <a:solidFill>
            <a:srgbClr val="3E2513"/>
          </a:solidFill>
          <a:ln/>
        </p:spPr>
      </p:sp>
      <p:sp>
        <p:nvSpPr>
          <p:cNvPr id="11" name="Text 9"/>
          <p:cNvSpPr/>
          <p:nvPr/>
        </p:nvSpPr>
        <p:spPr>
          <a:xfrm>
            <a:off x="11180326" y="2163128"/>
            <a:ext cx="2425184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Full Traceability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11180326" y="2729627"/>
            <a:ext cx="2425184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Rule ID, message index, matched text, similarity scores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594402" y="4260056"/>
            <a:ext cx="3022759" cy="2131457"/>
          </a:xfrm>
          <a:prstGeom prst="roundRect">
            <a:avLst>
              <a:gd name="adj" fmla="val 6864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563922" y="4260056"/>
            <a:ext cx="121920" cy="2131457"/>
          </a:xfrm>
          <a:prstGeom prst="roundRect">
            <a:avLst>
              <a:gd name="adj" fmla="val 27400"/>
            </a:avLst>
          </a:prstGeom>
          <a:solidFill>
            <a:srgbClr val="3E2513"/>
          </a:solidFill>
          <a:ln/>
        </p:spPr>
      </p:sp>
      <p:sp>
        <p:nvSpPr>
          <p:cNvPr id="15" name="Text 13"/>
          <p:cNvSpPr/>
          <p:nvPr/>
        </p:nvSpPr>
        <p:spPr>
          <a:xfrm>
            <a:off x="7938968" y="4513183"/>
            <a:ext cx="2425065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Cost Tracking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938968" y="5079683"/>
            <a:ext cx="2425065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Per-conversation breakdown for financial monitoring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10835759" y="4260056"/>
            <a:ext cx="3022878" cy="2131457"/>
          </a:xfrm>
          <a:prstGeom prst="roundRect">
            <a:avLst>
              <a:gd name="adj" fmla="val 6864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10805279" y="4260056"/>
            <a:ext cx="121920" cy="2131457"/>
          </a:xfrm>
          <a:prstGeom prst="roundRect">
            <a:avLst>
              <a:gd name="adj" fmla="val 27400"/>
            </a:avLst>
          </a:prstGeom>
          <a:solidFill>
            <a:srgbClr val="3E2513"/>
          </a:solidFill>
          <a:ln/>
        </p:spPr>
      </p:sp>
      <p:sp>
        <p:nvSpPr>
          <p:cNvPr id="19" name="Text 17"/>
          <p:cNvSpPr/>
          <p:nvPr/>
        </p:nvSpPr>
        <p:spPr>
          <a:xfrm>
            <a:off x="11180326" y="4513183"/>
            <a:ext cx="2425184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Error Handling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11180326" y="5079683"/>
            <a:ext cx="2425184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Retry logic and fallback mechanisms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79383" y="6883479"/>
            <a:ext cx="13071634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Code Quality: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Modular architecture separating concerns, type safety via dataclasses, comprehensive logging, and clear documentation throughout.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2026-02-16T06:17:20Z</dcterms:created>
  <dcterms:modified xsi:type="dcterms:W3CDTF">2026-02-16T06:17:20Z</dcterms:modified>
</cp:coreProperties>
</file>